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77" r:id="rId6"/>
    <p:sldId id="258" r:id="rId7"/>
    <p:sldId id="290" r:id="rId8"/>
    <p:sldId id="291" r:id="rId9"/>
    <p:sldId id="264" r:id="rId10"/>
    <p:sldId id="268" r:id="rId11"/>
    <p:sldId id="286" r:id="rId12"/>
    <p:sldId id="262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204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7/29/2025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29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7/29/2025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33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7244146" cy="4297494"/>
          </a:xfrm>
        </p:spPr>
        <p:txBody>
          <a:bodyPr>
            <a:noAutofit/>
          </a:bodyPr>
          <a:lstStyle/>
          <a:p>
            <a:r>
              <a:rPr lang="en-US" sz="4800" dirty="0"/>
              <a:t>Sorting Collections using Comparable and Comparator in Java</a:t>
            </a: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					</a:t>
            </a:r>
            <a:r>
              <a:rPr lang="en-US" sz="2000" dirty="0"/>
              <a:t>Guruprasad h  d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>
            <a:normAutofit/>
          </a:bodyPr>
          <a:lstStyle/>
          <a:p>
            <a:r>
              <a:rPr lang="en-IN" dirty="0"/>
              <a:t>Introduction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CF3ED257-DE6C-DA87-176B-4A4F7315CD59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4938712" y="3203024"/>
            <a:ext cx="5836864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 Collections Framework provides ways to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manipulate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sort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Sorting is essential in many applications: ranking, searching, displaying, etc.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 provides two main interfaces for sorting: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Comparable – natural/default sorting.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Comparator – custom sorting logic.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>
            <a:normAutofit/>
          </a:bodyPr>
          <a:lstStyle/>
          <a:p>
            <a:r>
              <a:rPr lang="en-IN" dirty="0"/>
              <a:t>Comparable Interface</a:t>
            </a:r>
            <a:endParaRPr lang="en-US" dirty="0"/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1">
            <a:extLst>
              <a:ext uri="{FF2B5EF4-FFF2-40B4-BE49-F238E27FC236}">
                <a16:creationId xmlns:a16="http://schemas.microsoft.com/office/drawing/2014/main" id="{FDB3C6C6-1DB8-7BEA-791A-2D3E2A6669F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350599" y="207525"/>
            <a:ext cx="6788727" cy="6247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Points: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Defined in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java.lang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 for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natural ordering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implements Comparable&lt;T&gt;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Must override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compareTo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 method.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📦 Syntax: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public class Student implements Comparable&lt;Student&gt;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 age; String name;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public int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compareTo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(Student s)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this.age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s.age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🧪 Example: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Collections.sort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(list); // sorts using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compareTo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2785508"/>
          </a:xfrm>
        </p:spPr>
        <p:txBody>
          <a:bodyPr>
            <a:normAutofit/>
          </a:bodyPr>
          <a:lstStyle/>
          <a:p>
            <a:r>
              <a:rPr lang="en-IN" dirty="0"/>
              <a:t>Comparator Interface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2862839-0E8D-F9DE-54E4-7FCCE3947AF6}"/>
              </a:ext>
            </a:extLst>
          </p:cNvPr>
          <p:cNvSpPr>
            <a:spLocks noGrp="1" noChangeArrowheads="1"/>
          </p:cNvSpPr>
          <p:nvPr>
            <p:ph sz="half" idx="14"/>
          </p:nvPr>
        </p:nvSpPr>
        <p:spPr bwMode="auto">
          <a:xfrm>
            <a:off x="528918" y="605818"/>
            <a:ext cx="6033248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Points: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Defined in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java.util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 for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 sorting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External class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lambda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provides sorting logic.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Must override compare(T o1, T o2).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📦 Syntax: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Comparator&lt;Student&gt;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(s1, s2) -&gt; s1.name.compareTo(s2.name);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🧪 Example: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Collections.sort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(list,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IN" dirty="0"/>
              <a:t>Comparable vs Comparator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734AC05-9A4D-6448-32B8-BC72FF3281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6357797"/>
              </p:ext>
            </p:extLst>
          </p:nvPr>
        </p:nvGraphicFramePr>
        <p:xfrm>
          <a:off x="762000" y="2904014"/>
          <a:ext cx="9511554" cy="2743200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3170518">
                  <a:extLst>
                    <a:ext uri="{9D8B030D-6E8A-4147-A177-3AD203B41FA5}">
                      <a16:colId xmlns:a16="http://schemas.microsoft.com/office/drawing/2014/main" val="2399636999"/>
                    </a:ext>
                  </a:extLst>
                </a:gridCol>
                <a:gridCol w="3170518">
                  <a:extLst>
                    <a:ext uri="{9D8B030D-6E8A-4147-A177-3AD203B41FA5}">
                      <a16:colId xmlns:a16="http://schemas.microsoft.com/office/drawing/2014/main" val="1796097897"/>
                    </a:ext>
                  </a:extLst>
                </a:gridCol>
                <a:gridCol w="3170518">
                  <a:extLst>
                    <a:ext uri="{9D8B030D-6E8A-4147-A177-3AD203B41FA5}">
                      <a16:colId xmlns:a16="http://schemas.microsoft.com/office/drawing/2014/main" val="31181539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Comparable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Comparator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98220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Package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java.lang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java.util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95564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compareTo(Object o)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/>
                        <a:t>compare(Object o1, Object o2)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13000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Sorting Logic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Inside the class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Outside the class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0411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Use Case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Natural order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Custom or multiple orderings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0172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Flexibility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Only one logic per class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Many logics for same class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37269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D3B182-D917-C624-81F5-F8F877BA26C4}"/>
              </a:ext>
            </a:extLst>
          </p:cNvPr>
          <p:cNvSpPr txBox="1"/>
          <p:nvPr/>
        </p:nvSpPr>
        <p:spPr>
          <a:xfrm>
            <a:off x="3713630" y="371250"/>
            <a:ext cx="8146676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class Student implements Comparable&lt;Student&gt;</a:t>
            </a:r>
          </a:p>
          <a:p>
            <a:r>
              <a:rPr lang="en-IN" dirty="0"/>
              <a:t> {</a:t>
            </a:r>
          </a:p>
          <a:p>
            <a:r>
              <a:rPr lang="en-IN" dirty="0"/>
              <a:t>    String name;</a:t>
            </a:r>
          </a:p>
          <a:p>
            <a:r>
              <a:rPr lang="en-IN" dirty="0"/>
              <a:t>    int age;</a:t>
            </a:r>
          </a:p>
          <a:p>
            <a:endParaRPr lang="en-IN" dirty="0"/>
          </a:p>
          <a:p>
            <a:r>
              <a:rPr lang="en-IN" dirty="0"/>
              <a:t>    public int </a:t>
            </a:r>
            <a:r>
              <a:rPr lang="en-IN" dirty="0" err="1"/>
              <a:t>compareTo</a:t>
            </a:r>
            <a:r>
              <a:rPr lang="en-IN" dirty="0"/>
              <a:t>(Student other) </a:t>
            </a:r>
          </a:p>
          <a:p>
            <a:r>
              <a:rPr lang="en-IN" dirty="0"/>
              <a:t>    {</a:t>
            </a:r>
          </a:p>
          <a:p>
            <a:r>
              <a:rPr lang="en-IN" dirty="0"/>
              <a:t>        return </a:t>
            </a:r>
            <a:r>
              <a:rPr lang="en-IN" dirty="0" err="1"/>
              <a:t>this.age</a:t>
            </a:r>
            <a:r>
              <a:rPr lang="en-IN" dirty="0"/>
              <a:t> - </a:t>
            </a:r>
            <a:r>
              <a:rPr lang="en-IN" dirty="0" err="1"/>
              <a:t>other.age</a:t>
            </a:r>
            <a:r>
              <a:rPr lang="en-IN" dirty="0"/>
              <a:t>;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  <a:p>
            <a:r>
              <a:rPr lang="en-IN" dirty="0"/>
              <a:t>public class Main </a:t>
            </a:r>
          </a:p>
          <a:p>
            <a:r>
              <a:rPr lang="en-IN" dirty="0"/>
              <a:t>{</a:t>
            </a:r>
          </a:p>
          <a:p>
            <a:r>
              <a:rPr lang="en-IN" dirty="0"/>
              <a:t>    public static void main(String[] </a:t>
            </a:r>
            <a:r>
              <a:rPr lang="en-IN" dirty="0" err="1"/>
              <a:t>args</a:t>
            </a:r>
            <a:r>
              <a:rPr lang="en-IN" dirty="0"/>
              <a:t>) </a:t>
            </a:r>
          </a:p>
          <a:p>
            <a:r>
              <a:rPr lang="en-IN" dirty="0"/>
              <a:t>    {</a:t>
            </a:r>
          </a:p>
          <a:p>
            <a:r>
              <a:rPr lang="en-IN" dirty="0"/>
              <a:t>        List&lt;Student&gt; list = </a:t>
            </a:r>
            <a:r>
              <a:rPr lang="en-IN" dirty="0" err="1"/>
              <a:t>Arrays.asList</a:t>
            </a:r>
            <a:r>
              <a:rPr lang="en-IN" dirty="0"/>
              <a:t>(</a:t>
            </a:r>
          </a:p>
          <a:p>
            <a:r>
              <a:rPr lang="en-IN" dirty="0"/>
              <a:t>            new Student("Alice", 22),</a:t>
            </a:r>
          </a:p>
          <a:p>
            <a:r>
              <a:rPr lang="en-IN" dirty="0"/>
              <a:t>            new Student("Bob", 20)</a:t>
            </a:r>
          </a:p>
          <a:p>
            <a:r>
              <a:rPr lang="en-IN" dirty="0"/>
              <a:t>        );</a:t>
            </a:r>
          </a:p>
          <a:p>
            <a:endParaRPr lang="en-IN" dirty="0"/>
          </a:p>
          <a:p>
            <a:r>
              <a:rPr lang="en-IN" dirty="0"/>
              <a:t>        </a:t>
            </a:r>
            <a:r>
              <a:rPr lang="en-IN" dirty="0" err="1"/>
              <a:t>Collections.sort</a:t>
            </a:r>
            <a:r>
              <a:rPr lang="en-IN" dirty="0"/>
              <a:t>(list); // Comparable</a:t>
            </a:r>
          </a:p>
          <a:p>
            <a:r>
              <a:rPr lang="en-IN" dirty="0"/>
              <a:t>        </a:t>
            </a:r>
            <a:r>
              <a:rPr lang="en-IN" dirty="0" err="1"/>
              <a:t>list.sort</a:t>
            </a:r>
            <a:r>
              <a:rPr lang="en-IN" dirty="0"/>
              <a:t>((s1, s2) -&gt; s1.name.compareTo(s2.name)); // Comparator</a:t>
            </a:r>
          </a:p>
          <a:p>
            <a:r>
              <a:rPr lang="en-IN" dirty="0"/>
              <a:t>    }</a:t>
            </a:r>
          </a:p>
          <a:p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/>
          <a:lstStyle/>
          <a:p>
            <a:r>
              <a:rPr lang="en-IN" dirty="0"/>
              <a:t>Conclusion</a:t>
            </a:r>
            <a:endParaRPr lang="en-US" dirty="0"/>
          </a:p>
        </p:txBody>
      </p:sp>
      <p:pic>
        <p:nvPicPr>
          <p:cNvPr id="14" name="Picture Placeholder 13" descr="Woman walking in office">
            <a:extLst>
              <a:ext uri="{FF2B5EF4-FFF2-40B4-BE49-F238E27FC236}">
                <a16:creationId xmlns:a16="http://schemas.microsoft.com/office/drawing/2014/main" id="{206549BD-D8AF-D3BE-750E-5F8C50CCB5B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35913" r="35913"/>
          <a:stretch/>
        </p:blipFill>
        <p:spPr>
          <a:xfrm>
            <a:off x="1011337" y="9212"/>
            <a:ext cx="2029967" cy="4850544"/>
          </a:xfrm>
        </p:spPr>
      </p:pic>
      <p:sp>
        <p:nvSpPr>
          <p:cNvPr id="64" name="Oval 63">
            <a:extLst>
              <a:ext uri="{FF2B5EF4-FFF2-40B4-BE49-F238E27FC236}">
                <a16:creationId xmlns:a16="http://schemas.microsoft.com/office/drawing/2014/main" id="{1C668341-39BE-4448-B29D-2594AE6D7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1853" y="2682814"/>
            <a:ext cx="274320" cy="27432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1C374B-40F2-4B1E-A9D8-6E5C932FF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2824876"/>
            <a:ext cx="2011680" cy="7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2C7587B-DD64-0940-2F6D-21C5F453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3E2C8E5-56C7-4D59-1B6B-9FF84B3A36A0}"/>
              </a:ext>
            </a:extLst>
          </p:cNvPr>
          <p:cNvSpPr>
            <a:spLocks noGrp="1" noChangeArrowheads="1"/>
          </p:cNvSpPr>
          <p:nvPr>
            <p:ph sz="half" idx="16"/>
          </p:nvPr>
        </p:nvSpPr>
        <p:spPr bwMode="auto">
          <a:xfrm>
            <a:off x="3801127" y="2406016"/>
            <a:ext cx="6489020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Comparable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when: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One natural sort logic.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You can modify the class.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Comparator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when: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Multiple sorting options are needed.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You don’t want to or can’t change the class.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Colorful abstract pitch deck</Template>
  <TotalTime>15</TotalTime>
  <Words>459</Words>
  <Application>Microsoft Office PowerPoint</Application>
  <PresentationFormat>Widescreen</PresentationFormat>
  <Paragraphs>110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Calibri</vt:lpstr>
      <vt:lpstr>Times New Roman</vt:lpstr>
      <vt:lpstr>Custom</vt:lpstr>
      <vt:lpstr>Sorting Collections using Comparable and Comparator in Java       Guruprasad h  d</vt:lpstr>
      <vt:lpstr>Introduction</vt:lpstr>
      <vt:lpstr>Comparable Interface</vt:lpstr>
      <vt:lpstr>PowerPoint Presentation</vt:lpstr>
      <vt:lpstr>Comparator Interface</vt:lpstr>
      <vt:lpstr>PowerPoint Presentation</vt:lpstr>
      <vt:lpstr>Comparable vs Comparator</vt:lpstr>
      <vt:lpstr>PowerPoint Presentation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Sorting Collections using Comparable and Comparator in Java       Guruprasad h  d</dc:title>
  <dc:creator>GURUPRASAD</dc:creator>
  <cp:lastModifiedBy>GURUPRASAD</cp:lastModifiedBy>
  <cp:revision>3</cp:revision>
  <dcterms:created xsi:type="dcterms:W3CDTF">2025-07-29T16:21:33Z</dcterms:created>
  <dcterms:modified xsi:type="dcterms:W3CDTF">2025-07-29T16:36:50Z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